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70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8" autoAdjust="0"/>
    <p:restoredTop sz="94384" autoAdjust="0"/>
  </p:normalViewPr>
  <p:slideViewPr>
    <p:cSldViewPr snapToGrid="0">
      <p:cViewPr varScale="1">
        <p:scale>
          <a:sx n="53" d="100"/>
          <a:sy n="53" d="100"/>
        </p:scale>
        <p:origin x="6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260648"/>
            <a:ext cx="12192000" cy="659735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EA67-DE99-4DF6-AA79-D36F54C6DCEE}" type="datetime1">
              <a:rPr lang="ru-RU" smtClean="0"/>
              <a:pPr/>
              <a:t>19.09.2017</a:t>
            </a:fld>
            <a:endParaRPr lang="ru-RU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9" y="7"/>
            <a:ext cx="12228923" cy="6878771"/>
          </a:xfrm>
          <a:prstGeom prst="rect">
            <a:avLst/>
          </a:prstGeom>
        </p:spPr>
      </p:pic>
      <p:pic>
        <p:nvPicPr>
          <p:cNvPr id="4107" name="Picture 11" descr="http://xn--80aqimeddsbq.xn--p1ai/wp-content/uploads/2011/02/mintran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69" y="99753"/>
            <a:ext cx="892529" cy="9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3866829" y="4530821"/>
            <a:ext cx="80570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400" b="0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Борис Алексеевич Лёвин, </a:t>
            </a:r>
          </a:p>
          <a:p>
            <a:pPr algn="l"/>
            <a:r>
              <a:rPr lang="ru-RU" sz="2400" b="0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президент Ассоциации высших учебных заведений транспорта, </a:t>
            </a:r>
          </a:p>
          <a:p>
            <a:pPr algn="l"/>
            <a:r>
              <a:rPr lang="ru-RU" sz="2400" b="0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ректор Российского университета транспорта</a:t>
            </a:r>
          </a:p>
          <a:p>
            <a:pPr algn="l"/>
            <a:r>
              <a:rPr lang="ru-RU" sz="2400" b="0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Всероссийский образовательный форум «Территория смыслов», </a:t>
            </a:r>
          </a:p>
          <a:p>
            <a:pPr algn="l"/>
            <a:r>
              <a:rPr lang="ru-RU" sz="2400" b="0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18 августа 2017 года</a:t>
            </a:r>
            <a:endParaRPr lang="ru-RU" sz="4000" b="0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36742" y="1052736"/>
            <a:ext cx="70711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Министерство транспорта Российской Федерации</a:t>
            </a:r>
          </a:p>
          <a:p>
            <a:pPr algn="ctr"/>
            <a:endParaRPr lang="ru-RU" sz="2000" b="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C48F5A-A243-403B-92D1-252E3498B214}"/>
              </a:ext>
            </a:extLst>
          </p:cNvPr>
          <p:cNvSpPr/>
          <p:nvPr userDrawn="1"/>
        </p:nvSpPr>
        <p:spPr>
          <a:xfrm>
            <a:off x="2434182" y="2355673"/>
            <a:ext cx="7313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Молодежь и будущее </a:t>
            </a:r>
            <a:r>
              <a:rPr lang="en-US" sz="48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48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48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транспортного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26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571-8BE3-4155-9CA6-839E670B9B3E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785798"/>
            <a:ext cx="2743200" cy="5340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4D4E-6716-4434-8C68-3E15EA73D505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DAB-8BC5-4520-B262-9F7C4762E2DB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158B-0035-4BA4-BAA1-3BB7D1D4F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rot="14452449">
            <a:off x="889566" y="73873"/>
            <a:ext cx="714943" cy="7887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091824"/>
            <a:ext cx="11521280" cy="5577539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Arial Narrow" panose="020B060602020203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400">
                <a:latin typeface="Arial Narrow" panose="020B0606020202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8560" y="8"/>
            <a:ext cx="11044339" cy="887096"/>
          </a:xfrm>
          <a:noFill/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61938" indent="0">
              <a:defRPr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30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F06-9EF6-4428-A096-9ACA08488B3A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EB1-7B99-4F35-8A6E-D24129142263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AD6C-5388-478D-A30D-5D96FAD6C848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CC50-3CDB-4B2A-9680-D442E2115B6D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709-0A96-477F-988F-9D44496A271B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686-708F-4FCA-BEB4-519646DA110E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12192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04664"/>
            <a:ext cx="12192000" cy="504056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0070C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75" y="583667"/>
            <a:ext cx="10519455" cy="634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35634" y="6356362"/>
            <a:ext cx="8160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D48-72CE-4ECA-A0F2-2B5D5CB96CA6}" type="slidenum">
              <a:rPr lang="ru-RU" smtClean="0"/>
              <a:pPr/>
              <a:t>‹#›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1255713" indent="0"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17072"/>
            <a:ext cx="28448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 </a:t>
            </a:r>
            <a:r>
              <a:rPr lang="ru-RU" sz="1400" dirty="0">
                <a:latin typeface="Calibri"/>
              </a:rPr>
              <a:t>           </a:t>
            </a:r>
            <a:fld id="{1BE4106D-A912-433C-A856-CF2ABCD01D82}" type="slidenum">
              <a:rPr lang="ru-RU" sz="1600" b="0">
                <a:solidFill>
                  <a:srgbClr val="4F81BD">
                    <a:lumMod val="50000"/>
                  </a:srgbClr>
                </a:solidFill>
                <a:latin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z="1600" b="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516" y="1781628"/>
            <a:ext cx="1288346" cy="301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9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158636"/>
            <a:ext cx="11042430" cy="748058"/>
          </a:xfrm>
        </p:spPr>
        <p:txBody>
          <a:bodyPr anchor="ctr"/>
          <a:lstStyle/>
          <a:p>
            <a:r>
              <a:rPr lang="ru-RU" b="1" dirty="0"/>
              <a:t>РОССИЙСКИЙ УНИВЕРСИТЕТ ТРАНСПОРТА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968709" y="6501503"/>
            <a:ext cx="2720270" cy="365125"/>
          </a:xfrm>
          <a:prstGeom prst="rect">
            <a:avLst/>
          </a:prstGeom>
        </p:spPr>
        <p:txBody>
          <a:bodyPr vert="horz" lIns="90331" tIns="45167" rIns="90331" bIns="45167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333"/>
              <a:pPr/>
              <a:t>10</a:t>
            </a:fld>
            <a:endParaRPr lang="ru-RU" sz="1524" dirty="0">
              <a:solidFill>
                <a:schemeClr val="tx1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498219" y="2000663"/>
            <a:ext cx="2892446" cy="955697"/>
          </a:xfrm>
          <a:prstGeom prst="roundRect">
            <a:avLst>
              <a:gd name="adj" fmla="val 109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14" b="1" dirty="0">
                <a:solidFill>
                  <a:srgbClr val="00007E"/>
                </a:solidFill>
                <a:cs typeface="Arial" charset="0"/>
              </a:rPr>
              <a:t>Российская академия </a:t>
            </a:r>
            <a:br>
              <a:rPr lang="ru-RU" sz="1714" b="1" dirty="0">
                <a:solidFill>
                  <a:srgbClr val="00007E"/>
                </a:solidFill>
                <a:cs typeface="Arial" charset="0"/>
              </a:rPr>
            </a:br>
            <a:r>
              <a:rPr lang="ru-RU" sz="1714" b="1" dirty="0">
                <a:solidFill>
                  <a:srgbClr val="00007E"/>
                </a:solidFill>
                <a:cs typeface="Arial" charset="0"/>
              </a:rPr>
              <a:t>наук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483067" y="3053300"/>
            <a:ext cx="2618884" cy="8355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14" b="1" dirty="0">
                <a:solidFill>
                  <a:srgbClr val="00007E"/>
                </a:solidFill>
                <a:cs typeface="Arial" charset="0"/>
              </a:rPr>
              <a:t>Ассоциация вузов</a:t>
            </a:r>
            <a:endParaRPr lang="ru-RU" sz="1714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887856" y="1325957"/>
            <a:ext cx="3035983" cy="8355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981"/>
              </a:lnSpc>
              <a:defRPr/>
            </a:pPr>
            <a:r>
              <a:rPr lang="ru-RU" sz="1714" b="1" dirty="0">
                <a:solidFill>
                  <a:srgbClr val="002060"/>
                </a:solidFill>
                <a:cs typeface="Arial" pitchFamily="34" charset="0"/>
              </a:rPr>
              <a:t>Вузы видов транспорта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117137" y="1058428"/>
            <a:ext cx="3607003" cy="8355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14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Вузы  российские и зарубежные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7536702" y="2276553"/>
            <a:ext cx="2793983" cy="8355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14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Отраслевые НИИ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455641" y="3991020"/>
            <a:ext cx="2866147" cy="120268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905"/>
              </a:lnSpc>
              <a:defRPr/>
            </a:pPr>
            <a:r>
              <a:rPr lang="ru-RU" sz="1714" b="1" dirty="0">
                <a:solidFill>
                  <a:srgbClr val="00007E"/>
                </a:solidFill>
                <a:latin typeface="Calibri" pitchFamily="34" charset="0"/>
              </a:rPr>
              <a:t>Российские и зарубежные </a:t>
            </a:r>
            <a:br>
              <a:rPr lang="ru-RU" sz="1714" b="1" dirty="0">
                <a:solidFill>
                  <a:srgbClr val="00007E"/>
                </a:solidFill>
                <a:latin typeface="Calibri" pitchFamily="34" charset="0"/>
              </a:rPr>
            </a:br>
            <a:r>
              <a:rPr lang="ru-RU" sz="1714" b="1" dirty="0">
                <a:solidFill>
                  <a:srgbClr val="00007E"/>
                </a:solidFill>
                <a:latin typeface="Calibri" pitchFamily="34" charset="0"/>
              </a:rPr>
              <a:t>научные организации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7512753" y="4177743"/>
            <a:ext cx="3327092" cy="105865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758"/>
              </a:lnSpc>
              <a:defRPr/>
            </a:pP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Корпоративные образовательные</a:t>
            </a:r>
          </a:p>
          <a:p>
            <a:pPr algn="ctr">
              <a:lnSpc>
                <a:spcPts val="1758"/>
              </a:lnSpc>
              <a:defRPr/>
            </a:pP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 подразделения </a:t>
            </a:r>
          </a:p>
          <a:p>
            <a:pPr algn="ctr">
              <a:lnSpc>
                <a:spcPts val="1758"/>
              </a:lnSpc>
              <a:defRPr/>
            </a:pP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транспортных компаний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7536702" y="3227148"/>
            <a:ext cx="2805693" cy="8355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14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Корпоративные НИИ </a:t>
            </a:r>
            <a:br>
              <a:rPr lang="ru-RU" sz="1714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r>
              <a:rPr lang="ru-RU" sz="1714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транспортных компаний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1400347" y="5304764"/>
            <a:ext cx="5007614" cy="102623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905"/>
              </a:lnSpc>
            </a:pP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Международные транспортные организации, </a:t>
            </a:r>
            <a:br>
              <a:rPr lang="ru-RU" sz="1714" b="1" dirty="0">
                <a:solidFill>
                  <a:srgbClr val="002060"/>
                </a:solidFill>
                <a:cs typeface="Arial" charset="0"/>
              </a:rPr>
            </a:b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профильные структуры </a:t>
            </a:r>
            <a:br>
              <a:rPr lang="ru-RU" sz="1714" b="1" dirty="0">
                <a:solidFill>
                  <a:srgbClr val="002060"/>
                </a:solidFill>
                <a:cs typeface="Arial" charset="0"/>
              </a:rPr>
            </a:b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межгосударственных объединений</a:t>
            </a:r>
            <a:endParaRPr lang="ru-RU" sz="1714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6484192" y="5304764"/>
            <a:ext cx="3793796" cy="102623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Логистические организации, </a:t>
            </a:r>
            <a:br>
              <a:rPr lang="ru-RU" sz="1714" b="1" dirty="0">
                <a:solidFill>
                  <a:srgbClr val="002060"/>
                </a:solidFill>
                <a:cs typeface="Arial" charset="0"/>
              </a:rPr>
            </a:br>
            <a:r>
              <a:rPr lang="ru-RU" sz="1714" b="1" dirty="0">
                <a:solidFill>
                  <a:srgbClr val="002060"/>
                </a:solidFill>
                <a:cs typeface="Arial" charset="0"/>
              </a:rPr>
              <a:t>грузовладельцы</a:t>
            </a:r>
            <a:endParaRPr lang="ru-RU" sz="1714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4" name="Picture 3" descr="C:\Documents and Settings\Иван\Рабочий стол\14048018814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257" y="2433203"/>
            <a:ext cx="2329260" cy="2339633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 bwMode="auto">
          <a:xfrm>
            <a:off x="4621865" y="2303034"/>
            <a:ext cx="2323620" cy="2339633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714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endParaRPr lang="ru-RU" sz="1714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1714" b="1" dirty="0">
                <a:solidFill>
                  <a:srgbClr val="002060"/>
                </a:solidFill>
                <a:latin typeface="Candara" panose="020E0502030303020204" pitchFamily="34" charset="0"/>
              </a:rPr>
              <a:t>Российский </a:t>
            </a:r>
            <a:br>
              <a:rPr lang="ru-RU" sz="1714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1714" b="1" dirty="0">
                <a:solidFill>
                  <a:srgbClr val="002060"/>
                </a:solidFill>
                <a:latin typeface="Candara" panose="020E0502030303020204" pitchFamily="34" charset="0"/>
              </a:rPr>
              <a:t>университет транспорта</a:t>
            </a:r>
          </a:p>
        </p:txBody>
      </p:sp>
      <p:pic>
        <p:nvPicPr>
          <p:cNvPr id="38" name="Рисунок 5" descr="LOG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5054" y="2670594"/>
            <a:ext cx="1880323" cy="96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Двойная стрелка влево/вправо 39"/>
          <p:cNvSpPr/>
          <p:nvPr/>
        </p:nvSpPr>
        <p:spPr>
          <a:xfrm>
            <a:off x="3888514" y="3331375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4" name="Двойная стрелка влево/вправо 43"/>
          <p:cNvSpPr/>
          <p:nvPr/>
        </p:nvSpPr>
        <p:spPr>
          <a:xfrm rot="19869338">
            <a:off x="4137329" y="4257524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7390349">
            <a:off x="4793927" y="4831185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6" name="Двойная стрелка влево/вправо 45"/>
          <p:cNvSpPr/>
          <p:nvPr/>
        </p:nvSpPr>
        <p:spPr>
          <a:xfrm rot="3468442">
            <a:off x="6155505" y="4699864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7" name="Двойная стрелка влево/вправо 46"/>
          <p:cNvSpPr/>
          <p:nvPr/>
        </p:nvSpPr>
        <p:spPr>
          <a:xfrm rot="4634662">
            <a:off x="5111859" y="2025090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8" name="Двойная стрелка влево/вправо 47"/>
          <p:cNvSpPr/>
          <p:nvPr/>
        </p:nvSpPr>
        <p:spPr>
          <a:xfrm rot="1949146">
            <a:off x="6597846" y="4064002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9" name="Двойная стрелка влево/вправо 48"/>
          <p:cNvSpPr/>
          <p:nvPr/>
        </p:nvSpPr>
        <p:spPr>
          <a:xfrm rot="1855578">
            <a:off x="4158064" y="2467431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0" name="Двойная стрелка влево/вправо 49"/>
          <p:cNvSpPr/>
          <p:nvPr/>
        </p:nvSpPr>
        <p:spPr>
          <a:xfrm rot="20199961">
            <a:off x="6722253" y="2750806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6798281" y="3421225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2" name="Двойная стрелка влево/вправо 51"/>
          <p:cNvSpPr/>
          <p:nvPr/>
        </p:nvSpPr>
        <p:spPr>
          <a:xfrm rot="18566499">
            <a:off x="6321382" y="2239348"/>
            <a:ext cx="939972" cy="40087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</p:spTree>
    <p:extLst>
      <p:ext uri="{BB962C8B-B14F-4D97-AF65-F5344CB8AC3E}">
        <p14:creationId xmlns:p14="http://schemas.microsoft.com/office/powerpoint/2010/main" val="22783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1339A5E-8AA2-49F8-8042-C19DA00C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при содействии Минтранса России при студенческом совете отрасли Волонтерского центра и Центра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молодежно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-студенческих отрядов.</a:t>
            </a:r>
          </a:p>
          <a:p>
            <a:pPr algn="just"/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Какие новые технологии будут определять лицо транспорта через 10 лет, через 15-20 лет?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Появление каких новых профессий они вызовут? </a:t>
            </a:r>
          </a:p>
          <a:p>
            <a:pPr algn="just"/>
            <a:r>
              <a:rPr lang="ru-RU" sz="2400" b="1" dirty="0">
                <a:latin typeface="+mj-lt"/>
              </a:rPr>
              <a:t>Какие сочетания компетенций потребует транспорт в ближайшем и отдаленном будущем?</a:t>
            </a:r>
          </a:p>
          <a:p>
            <a:pPr algn="just"/>
            <a:r>
              <a:rPr lang="ru-RU" sz="2400" b="1" dirty="0">
                <a:latin typeface="+mj-lt"/>
              </a:rPr>
              <a:t>Организация конкурса студенческих проектных работ с общими для видов транспорта номинациями</a:t>
            </a:r>
            <a:endParaRPr lang="ru-RU" sz="24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9778308-D2CD-4B87-AC15-89494BC7EF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11097339" y="6225438"/>
            <a:ext cx="442451" cy="4571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BCEAB9D-6B4A-4002-8710-957468B4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1" y="162240"/>
            <a:ext cx="11023457" cy="644331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ПРЕДЛОЖЕНИЯ ДЛЯ ОБСУЖДЕНИЯ: РЕЗЮМЕ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/>
              <a:t> </a:t>
            </a:r>
            <a:r>
              <a:rPr lang="en-US" sz="2700" b="1" dirty="0"/>
              <a:t>rutprojects@mail.ru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10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2BB3366-1404-492C-BA37-10B410EA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/>
          </a:p>
          <a:p>
            <a:endParaRPr lang="ru-RU" sz="5400" dirty="0"/>
          </a:p>
          <a:p>
            <a:pPr marL="0" indent="0" algn="ctr">
              <a:buNone/>
            </a:pPr>
            <a:r>
              <a:rPr lang="ru-RU" sz="5400" b="1" dirty="0">
                <a:solidFill>
                  <a:schemeClr val="tx2"/>
                </a:solidFill>
                <a:latin typeface="+mj-lt"/>
              </a:rPr>
              <a:t>Благодарю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9AB6E9F-4B25-4F9A-B9D6-43BBE17589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10971974" y="6163352"/>
            <a:ext cx="566990" cy="4571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1358900" y="993960"/>
            <a:ext cx="9258300" cy="331727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АССОЦИАЦИЯ ВУЗОВ ТРАНСПОРТА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710219" y="6415548"/>
            <a:ext cx="0" cy="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 </a:t>
            </a:r>
            <a:r>
              <a:rPr lang="ru-RU" sz="1400" dirty="0">
                <a:latin typeface="Calibri"/>
              </a:rPr>
              <a:t>           </a:t>
            </a:r>
            <a:fld id="{1BE4106D-A912-433C-A856-CF2ABCD01D82}" type="slidenum">
              <a:rPr lang="ru-RU" sz="1600" b="0">
                <a:solidFill>
                  <a:srgbClr val="4F81BD">
                    <a:lumMod val="50000"/>
                  </a:srgbClr>
                </a:solidFill>
                <a:latin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b="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0801" y="185064"/>
            <a:ext cx="8165754" cy="644331"/>
          </a:xfrm>
        </p:spPr>
        <p:txBody>
          <a:bodyPr>
            <a:noAutofit/>
          </a:bodyPr>
          <a:lstStyle/>
          <a:p>
            <a:r>
              <a:rPr lang="ru-RU" altLang="ru-RU" b="1" dirty="0"/>
              <a:t>СОСТАВ АССОЦИАЦИИ ВУЗОВ ТРАНСПОРТА</a:t>
            </a:r>
            <a:endParaRPr lang="ru-RU" b="1" dirty="0"/>
          </a:p>
        </p:txBody>
      </p:sp>
      <p:pic>
        <p:nvPicPr>
          <p:cNvPr id="39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5749" y="26826"/>
            <a:ext cx="1197429" cy="802569"/>
          </a:xfrm>
          <a:prstGeom prst="rect">
            <a:avLst/>
          </a:prstGeom>
          <a:noFill/>
        </p:spPr>
      </p:pic>
      <p:pic>
        <p:nvPicPr>
          <p:cNvPr id="4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05" y="186042"/>
            <a:ext cx="775364" cy="181254"/>
          </a:xfrm>
          <a:prstGeom prst="rect">
            <a:avLst/>
          </a:prstGeom>
          <a:noFill/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331669" y="1358347"/>
            <a:ext cx="7056000" cy="289389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1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МИНТРАНС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70" y="1680390"/>
            <a:ext cx="2462545" cy="27917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РОСАВИАЦИЯ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70" y="2059950"/>
            <a:ext cx="2462545" cy="527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8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/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Московский государственный</a:t>
            </a:r>
          </a:p>
          <a:p>
            <a:pPr algn="ctr" defTabSz="457200"/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технический университет гражданской авиации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70" y="2687369"/>
            <a:ext cx="2462545" cy="401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lnSpc>
                <a:spcPts val="90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Санкт-Петербургский государственный университет гражданской авиации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670" y="3188987"/>
            <a:ext cx="2462545" cy="505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Ульяновский институт гражданской авиации имени Главного маршала авиации Б.П, Бугаева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42541" y="3868346"/>
            <a:ext cx="2462545" cy="231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800" b="1" dirty="0">
                <a:solidFill>
                  <a:prstClr val="black"/>
                </a:solidFill>
                <a:latin typeface="Verdana" pitchFamily="34" charset="0"/>
              </a:rPr>
              <a:t>РОСМОРРЕЧФЛОТ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0801" y="4165788"/>
            <a:ext cx="2462545" cy="3945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8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>
              <a:lnSpc>
                <a:spcPts val="90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Государственный морской университет им. адмирала </a:t>
            </a:r>
            <a:b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Ф.Ф. Ушакова 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0801" y="4626313"/>
            <a:ext cx="2462545" cy="517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lnSpc>
                <a:spcPts val="128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Государственный университет морского и речного флота им. адмирала С.О. Макарова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20801" y="5209537"/>
            <a:ext cx="2462545" cy="386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800" b="1" dirty="0" err="1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>
              <a:lnSpc>
                <a:spcPts val="90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Морской государственный университет им. адмирала </a:t>
            </a:r>
            <a:b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Г.И. </a:t>
            </a:r>
            <a:r>
              <a:rPr lang="ru-RU" sz="800" b="1" dirty="0" err="1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Невельского</a:t>
            </a: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</a:t>
            </a:r>
          </a:p>
          <a:p>
            <a:pPr algn="ctr" defTabSz="457200"/>
            <a:endParaRPr lang="ru-RU" sz="8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0801" y="5661973"/>
            <a:ext cx="2462545" cy="3472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8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>
              <a:lnSpc>
                <a:spcPts val="128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Волжский государственный университет водного транспорта 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0801" y="6075168"/>
            <a:ext cx="2462545" cy="463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ru-RU" sz="8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>
              <a:lnSpc>
                <a:spcPts val="1280"/>
              </a:lnSpc>
            </a:pPr>
            <a:r>
              <a:rPr lang="ru-RU" sz="8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Сибирский государственный университет водного транспорта 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41220" y="2181941"/>
            <a:ext cx="4444872" cy="3158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2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РОСЖЕЛДОР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41220" y="3029554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 Дальневосточный государственный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университет путей сообщения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41220" y="2537578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Иркутский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университет путей сообщения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41220" y="3523572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5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О</a:t>
            </a: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университет путей сообщения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41220" y="4030542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Петербургский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университет путей сообщения </a:t>
            </a:r>
            <a:r>
              <a:rPr lang="en-US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/>
            </a:r>
            <a:br>
              <a:rPr lang="en-US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 императора Александра </a:t>
            </a:r>
            <a:r>
              <a:rPr lang="en-US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I</a:t>
            </a:r>
            <a:endParaRPr lang="ru-RU" sz="10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41220" y="4537513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Ростовский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университет путей сообщения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41220" y="5044483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 Самарский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университет путей сообщения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93350" y="1734443"/>
            <a:ext cx="2160000" cy="846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000" b="1" dirty="0">
              <a:solidFill>
                <a:prstClr val="white">
                  <a:lumMod val="25000"/>
                </a:prstClr>
              </a:solidFill>
              <a:latin typeface="Calibri"/>
            </a:endParaRPr>
          </a:p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Московский автомобильно-дорожный государственный </a:t>
            </a:r>
            <a:r>
              <a:rPr lang="ru-RU" sz="900" b="1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технический университет (МАДИ)</a:t>
            </a:r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93350" y="2641353"/>
            <a:ext cx="2160000" cy="836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000" b="1" dirty="0">
              <a:solidFill>
                <a:prstClr val="white">
                  <a:lumMod val="25000"/>
                </a:prstClr>
              </a:solidFill>
              <a:latin typeface="Calibri"/>
            </a:endParaRPr>
          </a:p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Calibri"/>
              </a:rPr>
              <a:t> </a:t>
            </a:r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Московский государственный университет геодезии </a:t>
            </a:r>
          </a:p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и картографии 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93350" y="3550004"/>
            <a:ext cx="2160000" cy="763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000" b="1" dirty="0">
              <a:solidFill>
                <a:prstClr val="white">
                  <a:lumMod val="25000"/>
                </a:prstClr>
              </a:solidFill>
              <a:latin typeface="Calibri"/>
            </a:endParaRPr>
          </a:p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Calibri"/>
              </a:rPr>
              <a:t> </a:t>
            </a:r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Сибирская государственная автомобильно-дорожная академия </a:t>
            </a:r>
          </a:p>
          <a:p>
            <a:pPr algn="ctr" defTabSz="457200"/>
            <a:endParaRPr lang="ru-RU" sz="9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41220" y="6058424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ts val="1120"/>
              </a:lnSpc>
            </a:pP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Уральский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университет путей сообщения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41220" y="5551453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5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</a:t>
            </a: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Сибирский государственный </a:t>
            </a:r>
            <a:b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университет путей сообщения</a:t>
            </a:r>
          </a:p>
        </p:txBody>
      </p:sp>
      <p:pic>
        <p:nvPicPr>
          <p:cNvPr id="34" name="Picture 2" descr="C:\Documents and Settings\ivan_105\Мои документы\Мои рисунки\irkutsk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23" y="2556322"/>
            <a:ext cx="740812" cy="415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4" descr="C:\Documents and Settings\ivan_105\Мои документы\Мои рисунки\novosib10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723" y="5586879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5" descr="C:\Documents and Settings\ivan_105\Мои документы\Мои рисунки\omsk10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723" y="3558998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6" descr="C:\Documents and Settings\ivan_105\Мои документы\Мои рисунки\piter10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4723" y="4065968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7" descr="C:\Documents and Settings\ivan_105\Мои документы\Мои рисунки\rostov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4723" y="4572939"/>
            <a:ext cx="740812" cy="383219"/>
          </a:xfrm>
          <a:prstGeom prst="rect">
            <a:avLst/>
          </a:prstGeom>
          <a:noFill/>
        </p:spPr>
      </p:pic>
      <p:pic>
        <p:nvPicPr>
          <p:cNvPr id="42" name="Picture 8" descr="C:\Documents and Settings\ivan_105\Мои документы\Мои рисунки\samara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4723" y="5079909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9" descr="C:\Documents and Settings\ivan_105\Мои документы\Мои рисунки\ural10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14723" y="6093849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10" descr="C:\Documents and Settings\ivan_105\Мои документы\Мои рисунки\habar10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4723" y="3028687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Прямоугольник с двумя вырезанными противолежащими углами 46"/>
          <p:cNvSpPr/>
          <p:nvPr/>
        </p:nvSpPr>
        <p:spPr>
          <a:xfrm>
            <a:off x="8493350" y="1382614"/>
            <a:ext cx="2160000" cy="288000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МИНОБРНАУКИ РОССИИ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543966" y="5674395"/>
            <a:ext cx="2160000" cy="8015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200" b="1" dirty="0">
                <a:solidFill>
                  <a:prstClr val="white">
                    <a:lumMod val="25000"/>
                  </a:prstClr>
                </a:solidFill>
                <a:latin typeface="Calibri"/>
              </a:rPr>
              <a:t>Казахская академия транспорта и коммуникаций им. М. </a:t>
            </a:r>
            <a:r>
              <a:rPr lang="ru-RU" sz="1200" b="1" dirty="0" err="1">
                <a:solidFill>
                  <a:prstClr val="white">
                    <a:lumMod val="25000"/>
                  </a:prstClr>
                </a:solidFill>
                <a:latin typeface="Calibri"/>
              </a:rPr>
              <a:t>Тынышпаева</a:t>
            </a:r>
            <a:endParaRPr lang="ru-RU" sz="1200" b="1" dirty="0">
              <a:solidFill>
                <a:prstClr val="white">
                  <a:lumMod val="25000"/>
                </a:prstClr>
              </a:solidFill>
              <a:latin typeface="Verdana" pitchFamily="34" charset="0"/>
            </a:endParaRPr>
          </a:p>
        </p:txBody>
      </p:sp>
      <p:sp>
        <p:nvSpPr>
          <p:cNvPr id="49" name="Прямоугольник с двумя вырезанными противолежащими углами 46"/>
          <p:cNvSpPr/>
          <p:nvPr/>
        </p:nvSpPr>
        <p:spPr>
          <a:xfrm>
            <a:off x="8543966" y="5319128"/>
            <a:ext cx="2160000" cy="288000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9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ПАРТНЕРЫ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467CC19-3757-4201-9014-763410648E31}"/>
              </a:ext>
            </a:extLst>
          </p:cNvPr>
          <p:cNvSpPr/>
          <p:nvPr/>
        </p:nvSpPr>
        <p:spPr>
          <a:xfrm>
            <a:off x="3941220" y="1674970"/>
            <a:ext cx="4444872" cy="479024"/>
          </a:xfrm>
          <a:prstGeom prst="rect">
            <a:avLst/>
          </a:prstGeom>
          <a:solidFill>
            <a:srgbClr val="EAEAEA"/>
          </a:solidFill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prstClr val="white">
                    <a:lumMod val="25000"/>
                  </a:prstClr>
                </a:solidFill>
                <a:latin typeface="Verdana" pitchFamily="34" charset="0"/>
              </a:rPr>
              <a:t>               Российский университет транспорта (МИИТ)</a:t>
            </a:r>
          </a:p>
        </p:txBody>
      </p:sp>
      <p:pic>
        <p:nvPicPr>
          <p:cNvPr id="52" name="Picture 3" descr="C:\Documents and Settings\ivan_105\Мои документы\Мои рисунки\moscow10(2).jpg">
            <a:extLst>
              <a:ext uri="{FF2B5EF4-FFF2-40B4-BE49-F238E27FC236}">
                <a16:creationId xmlns:a16="http://schemas.microsoft.com/office/drawing/2014/main" xmlns="" id="{8C96C10D-E605-4FBD-940F-51E3E3ED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41220" y="1728476"/>
            <a:ext cx="740812" cy="38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4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384300" y="1955128"/>
            <a:ext cx="3136900" cy="1029373"/>
          </a:xfrm>
          <a:prstGeom prst="roundRect">
            <a:avLst>
              <a:gd name="adj" fmla="val 109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/>
            <a:r>
              <a:rPr lang="ru-RU" sz="1600" b="1" dirty="0">
                <a:solidFill>
                  <a:srgbClr val="00007E"/>
                </a:solidFill>
                <a:latin typeface="Calibri"/>
                <a:cs typeface="Arial" charset="0"/>
              </a:rPr>
              <a:t>Контингент ППС – около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20 тыс.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чел.</a:t>
            </a:r>
            <a:r>
              <a:rPr lang="ru-RU" sz="1600" b="1" dirty="0">
                <a:solidFill>
                  <a:srgbClr val="00007E"/>
                </a:solidFill>
                <a:latin typeface="Calibri"/>
                <a:cs typeface="Arial" charset="0"/>
              </a:rPr>
              <a:t>, в том числе свыше </a:t>
            </a:r>
            <a:br>
              <a:rPr lang="ru-RU" sz="1600" b="1" dirty="0">
                <a:solidFill>
                  <a:srgbClr val="00007E"/>
                </a:solidFill>
                <a:latin typeface="Calibri"/>
                <a:cs typeface="Arial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2 500 </a:t>
            </a:r>
            <a:r>
              <a:rPr lang="ru-RU" sz="1600" b="1" dirty="0">
                <a:solidFill>
                  <a:srgbClr val="00007E"/>
                </a:solidFill>
                <a:latin typeface="Calibri"/>
                <a:cs typeface="Arial" charset="0"/>
              </a:rPr>
              <a:t>докторов наук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1800000" flipH="1">
            <a:off x="3825528" y="2993132"/>
            <a:ext cx="1008112" cy="0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1343844" y="3088916"/>
            <a:ext cx="2669356" cy="9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/>
            <a:r>
              <a:rPr lang="ru-RU" sz="1600" b="1" dirty="0">
                <a:solidFill>
                  <a:srgbClr val="00007E"/>
                </a:solidFill>
                <a:latin typeface="Calibri"/>
                <a:cs typeface="Arial" charset="0"/>
              </a:rPr>
              <a:t>Уникальная</a:t>
            </a:r>
          </a:p>
          <a:p>
            <a:pPr algn="ctr" defTabSz="457200"/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учебно-лабораторная</a:t>
            </a:r>
          </a:p>
          <a:p>
            <a:pPr algn="ctr" defTabSz="457200"/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 база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724968" y="6430296"/>
            <a:ext cx="0" cy="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 </a:t>
            </a:r>
            <a:r>
              <a:rPr lang="ru-RU" sz="1400" dirty="0">
                <a:latin typeface="Calibri"/>
              </a:rPr>
              <a:t>           </a:t>
            </a:r>
            <a:fld id="{1BE4106D-A912-433C-A856-CF2ABCD01D82}" type="slidenum">
              <a:rPr lang="ru-RU" sz="1600" b="0">
                <a:solidFill>
                  <a:srgbClr val="4F81BD">
                    <a:lumMod val="50000"/>
                  </a:srgbClr>
                </a:solidFill>
                <a:latin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600" b="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7208" y="185064"/>
            <a:ext cx="8439348" cy="644331"/>
          </a:xfrm>
        </p:spPr>
        <p:txBody>
          <a:bodyPr>
            <a:noAutofit/>
          </a:bodyPr>
          <a:lstStyle/>
          <a:p>
            <a:r>
              <a:rPr lang="ru-RU" altLang="ru-RU" b="1" dirty="0"/>
              <a:t>СИСТЕМА ОТРАСЛЕВОГО ТРАНСПОРТНОГО ОБРАЗОВАНИЯ</a:t>
            </a:r>
            <a:endParaRPr lang="ru-RU" b="1" dirty="0"/>
          </a:p>
        </p:txBody>
      </p:sp>
      <p:pic>
        <p:nvPicPr>
          <p:cNvPr id="39" name="Picture 2" descr="C:\Documents and Settings\Иван\Рабочий стол\Лого Ассоциации вузов транспо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9610" y="45922"/>
            <a:ext cx="1197429" cy="802569"/>
          </a:xfrm>
          <a:prstGeom prst="rect">
            <a:avLst/>
          </a:prstGeom>
          <a:noFill/>
        </p:spPr>
      </p:pic>
      <p:pic>
        <p:nvPicPr>
          <p:cNvPr id="4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843" y="281979"/>
            <a:ext cx="775364" cy="181254"/>
          </a:xfrm>
          <a:prstGeom prst="rect">
            <a:avLst/>
          </a:prstGeom>
          <a:noFill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959601" y="1228407"/>
            <a:ext cx="3292569" cy="9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lnSpc>
                <a:spcPts val="208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Общий контингент </a:t>
            </a:r>
          </a:p>
          <a:p>
            <a:pPr algn="ctr" defTabSz="457200">
              <a:lnSpc>
                <a:spcPts val="208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студентов – около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300 тыс.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чел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.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70200" y="999808"/>
            <a:ext cx="3911848" cy="9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Вузы и их филиалы </a:t>
            </a:r>
          </a:p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охватывают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8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Федеральных</a:t>
            </a:r>
          </a:p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округов (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41</a:t>
            </a:r>
            <a:r>
              <a:rPr lang="ru-RU" sz="1600" b="1" dirty="0">
                <a:solidFill>
                  <a:srgbClr val="660033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субъект РФ)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663284" y="2252286"/>
            <a:ext cx="3030116" cy="9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defRPr/>
            </a:pPr>
            <a:endParaRPr lang="ru-RU" sz="1600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Ежегодный </a:t>
            </a:r>
          </a:p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объём НИОКР: </a:t>
            </a:r>
          </a:p>
          <a:p>
            <a:pPr marL="457200" indent="-457200"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4-4,5 млрд.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руб. </a:t>
            </a:r>
            <a:endParaRPr lang="ru-RU" sz="1600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marL="457200" indent="-457200" algn="ctr" defTabSz="457200">
              <a:buFontTx/>
              <a:buAutoNum type="arabicPlain" startAt="4"/>
              <a:defRPr/>
            </a:pPr>
            <a:endParaRPr lang="ru-RU" sz="1600" b="1" dirty="0">
              <a:solidFill>
                <a:srgbClr val="00007E"/>
              </a:solidFill>
              <a:latin typeface="Calibri"/>
              <a:cs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308100" y="4098925"/>
            <a:ext cx="2898544" cy="129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lnSpc>
                <a:spcPts val="2000"/>
              </a:lnSpc>
              <a:defRPr/>
            </a:pPr>
            <a:r>
              <a:rPr lang="ru-RU" sz="1600" b="1" dirty="0">
                <a:solidFill>
                  <a:srgbClr val="00007E"/>
                </a:solidFill>
                <a:latin typeface="Calibri" pitchFamily="34" charset="0"/>
              </a:rPr>
              <a:t>Зарубежные партнёры – </a:t>
            </a:r>
            <a:br>
              <a:rPr lang="ru-RU" sz="1600" b="1" dirty="0">
                <a:solidFill>
                  <a:srgbClr val="00007E"/>
                </a:solidFill>
                <a:latin typeface="Calibri" pitchFamily="34" charset="0"/>
              </a:rPr>
            </a:br>
            <a:r>
              <a:rPr lang="ru-RU" sz="1600" b="1" dirty="0">
                <a:solidFill>
                  <a:srgbClr val="00007E"/>
                </a:solidFill>
                <a:latin typeface="Calibri" pitchFamily="34" charset="0"/>
              </a:rPr>
              <a:t>свыше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200</a:t>
            </a:r>
          </a:p>
          <a:p>
            <a:pPr algn="ctr" defTabSz="457200">
              <a:lnSpc>
                <a:spcPts val="2000"/>
              </a:lnSpc>
              <a:defRPr/>
            </a:pPr>
            <a:r>
              <a:rPr lang="ru-RU" sz="1600" b="1" dirty="0">
                <a:solidFill>
                  <a:srgbClr val="00007E"/>
                </a:solidFill>
                <a:latin typeface="Calibri" pitchFamily="34" charset="0"/>
              </a:rPr>
              <a:t>вузов, предприятий, научных</a:t>
            </a:r>
          </a:p>
          <a:p>
            <a:pPr algn="ctr" defTabSz="457200">
              <a:lnSpc>
                <a:spcPts val="2000"/>
              </a:lnSpc>
              <a:defRPr/>
            </a:pPr>
            <a:r>
              <a:rPr lang="ru-RU" sz="1600" b="1" dirty="0">
                <a:solidFill>
                  <a:srgbClr val="00007E"/>
                </a:solidFill>
                <a:latin typeface="Calibri" pitchFamily="34" charset="0"/>
              </a:rPr>
              <a:t>центров из более, чем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70</a:t>
            </a:r>
            <a:r>
              <a:rPr lang="ru-RU" sz="1600" b="1" dirty="0">
                <a:solidFill>
                  <a:srgbClr val="00007E"/>
                </a:solidFill>
                <a:latin typeface="Calibri" pitchFamily="34" charset="0"/>
              </a:rPr>
              <a:t> стран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7515866" y="4282628"/>
            <a:ext cx="3228334" cy="114027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lnSpc>
                <a:spcPts val="1846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Ежегодные</a:t>
            </a:r>
            <a: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объёмы ДПО –</a:t>
            </a:r>
          </a:p>
          <a:p>
            <a:pPr algn="ctr" defTabSz="457200">
              <a:lnSpc>
                <a:spcPts val="1846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более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260 тыс. чел.</a:t>
            </a:r>
          </a:p>
          <a:p>
            <a:pPr algn="ctr" defTabSz="457200">
              <a:lnSpc>
                <a:spcPts val="1846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130 тыс.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по линии </a:t>
            </a:r>
            <a: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железнодорожного транспорта)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663284" y="3276164"/>
            <a:ext cx="3042816" cy="90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defRPr/>
            </a:pP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197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передовых </a:t>
            </a:r>
          </a:p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научных школ</a:t>
            </a:r>
            <a:endParaRPr lang="ru-RU" sz="1600" b="1" dirty="0">
              <a:solidFill>
                <a:srgbClr val="00007E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346201" y="5513948"/>
            <a:ext cx="5092948" cy="110534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lnSpc>
                <a:spcPts val="2000"/>
              </a:lnSpc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Приобретение знаний </a:t>
            </a:r>
            <a: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и повышение квалификации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в одном вузе </a:t>
            </a:r>
            <a:r>
              <a:rPr lang="en-US" sz="1600" b="1" dirty="0">
                <a:solidFill>
                  <a:srgbClr val="FF0000"/>
                </a:solidFill>
                <a:latin typeface="Calibri"/>
                <a:cs typeface="Arial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Calibri"/>
                <a:cs typeface="Arial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на протяжении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всего учебного и трудового </a:t>
            </a:r>
          </a:p>
          <a:p>
            <a:pPr algn="ctr" defTabSz="457200">
              <a:lnSpc>
                <a:spcPts val="2000"/>
              </a:lnSpc>
            </a:pP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цикла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655172" y="4221212"/>
            <a:ext cx="1008112" cy="576064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43204" y="3789164"/>
            <a:ext cx="936104" cy="0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13310" y="4653260"/>
            <a:ext cx="361742" cy="1008112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" flipH="1" flipV="1">
            <a:off x="5172224" y="1857772"/>
            <a:ext cx="756084" cy="868668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660428" y="3640832"/>
            <a:ext cx="1008112" cy="0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62884" y="4365228"/>
            <a:ext cx="864096" cy="576064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727180" y="2637036"/>
            <a:ext cx="1080120" cy="504056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295132" y="1988964"/>
            <a:ext cx="936104" cy="792088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6521822" y="5513948"/>
            <a:ext cx="4114428" cy="110534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57200">
              <a:defRPr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Трудоустройство:</a:t>
            </a:r>
          </a:p>
          <a:p>
            <a:pPr defTabSz="457200">
              <a:defRPr/>
            </a:pPr>
            <a: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- на предприятия транспорта –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70 %;</a:t>
            </a:r>
          </a:p>
          <a:p>
            <a:pPr defTabSz="457200">
              <a:defRPr/>
            </a:pPr>
            <a:r>
              <a:rPr lang="en-US" sz="1600" b="1" dirty="0">
                <a:solidFill>
                  <a:srgbClr val="002060"/>
                </a:solidFill>
                <a:latin typeface="Calibri"/>
                <a:cs typeface="Arial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-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Arial" charset="0"/>
              </a:rPr>
              <a:t>целевиков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charset="0"/>
              </a:rPr>
              <a:t> –  почти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Arial" charset="0"/>
              </a:rPr>
              <a:t>100 %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319515" y="4700885"/>
            <a:ext cx="720080" cy="864096"/>
          </a:xfrm>
          <a:prstGeom prst="straightConnector1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Documents and Settings\Иван\Рабочий стол\14048018814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933" y="2421012"/>
            <a:ext cx="2526117" cy="2520000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 bwMode="auto">
          <a:xfrm>
            <a:off x="4526464" y="2319412"/>
            <a:ext cx="2520000" cy="2520000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ru-RU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20</a:t>
            </a:r>
            <a:r>
              <a:rPr lang="ru-RU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ВУЗОВ ВСЕХ ВИДОВ</a:t>
            </a:r>
            <a:b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ТРАНСПОРТА</a:t>
            </a:r>
          </a:p>
          <a:p>
            <a:pPr algn="ctr" defTabSz="457200"/>
            <a:r>
              <a:rPr lang="ru-RU" sz="1400" b="1" dirty="0">
                <a:solidFill>
                  <a:srgbClr val="002060"/>
                </a:solidFill>
                <a:latin typeface="Candara" panose="020E0502030303020204" pitchFamily="34" charset="0"/>
              </a:rPr>
              <a:t>(17 – МИНТРАНС, </a:t>
            </a:r>
          </a:p>
          <a:p>
            <a:pPr algn="ctr" defTabSz="457200"/>
            <a:r>
              <a:rPr lang="ru-RU" sz="1400" b="1" dirty="0">
                <a:solidFill>
                  <a:srgbClr val="002060"/>
                </a:solidFill>
                <a:latin typeface="Candara" panose="020E0502030303020204" pitchFamily="34" charset="0"/>
              </a:rPr>
              <a:t>3 – МИНОБРНАУКИ)</a:t>
            </a:r>
          </a:p>
        </p:txBody>
      </p:sp>
    </p:spTree>
    <p:extLst>
      <p:ext uri="{BB962C8B-B14F-4D97-AF65-F5344CB8AC3E}">
        <p14:creationId xmlns:p14="http://schemas.microsoft.com/office/powerpoint/2010/main" val="23657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3E7F983-2F10-48F5-9631-F00729C0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" y="988143"/>
            <a:ext cx="11364686" cy="5869857"/>
          </a:xfrm>
        </p:spPr>
        <p:txBody>
          <a:bodyPr>
            <a:noAutofit/>
          </a:bodyPr>
          <a:lstStyle/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молодежно</a:t>
            </a: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-студенческие отряды (РУТ (МИИТ) – 30 отрядов, 2000 человек)</a:t>
            </a: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волонтерское движение (Олимпийские и Паралимпийские игры в Сочи; общественное волонтерское движение поддержки пожилых людей и т.д.);</a:t>
            </a: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движение (</a:t>
            </a:r>
            <a:r>
              <a:rPr lang="ru-RU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шефско</a:t>
            </a: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-патриотические отряды; участие в конкурсах и акциях);</a:t>
            </a: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 в спортивных и культурных мероприятиях отраслевого масштаба (олимпиада вузов транспорта; всероссийский фестиваль «</a:t>
            </a:r>
            <a:r>
              <a:rPr lang="ru-RU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ТранспАрт</a:t>
            </a: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Минтранса России)</a:t>
            </a: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 в обеспечении проведения Кубка Конфедераций ФИФА 2017 года (более 1 200 человек, </a:t>
            </a:r>
            <a:b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МГТУ ГА,  ПГУПС,  РГУПС, РУТ (МИИТ), </a:t>
            </a:r>
            <a:r>
              <a:rPr lang="ru-RU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СамГУПС</a:t>
            </a: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СПБГУ ГА):</a:t>
            </a:r>
          </a:p>
          <a:p>
            <a:pPr lvl="1" indent="450215" algn="just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волонтёрские услуги (встреча, сопровождение гостей, языковые услуги, работа со СМИ);</a:t>
            </a:r>
          </a:p>
          <a:p>
            <a:pPr lvl="1" indent="450215" algn="just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органам внутренних дел по обеспечению правопорядка и безопасности на объектах транспорта (РУТ (МИИТ) 50 чел.);</a:t>
            </a:r>
          </a:p>
          <a:p>
            <a:pPr lvl="1" indent="450215" algn="just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молодёжные студенческие отряды (проводники, операторы, контролёры автоматизированных пропускных пунктов и т.д.);</a:t>
            </a:r>
          </a:p>
          <a:p>
            <a:pPr lvl="1" indent="450215" algn="just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 в строительстве спортивных объектов (стадион «Крестовский» в Санкт-Петербурге);</a:t>
            </a:r>
          </a:p>
          <a:p>
            <a:pPr lvl="1" indent="450215" algn="just">
              <a:lnSpc>
                <a:spcPct val="107000"/>
              </a:lnSpc>
              <a:spcBef>
                <a:spcPts val="0"/>
              </a:spcBef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базе РУТ (МИИТ) за счет средств университета работников МВД английскому языку на уровне общения  (210 человек), выпуск словаря и памятки.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для обсуждения: 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при содействии Минтранса России при студенческом совете отрасли Волонтерского центра и Центра </a:t>
            </a:r>
            <a:r>
              <a:rPr lang="ru-RU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молодежно</a:t>
            </a: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-студенческих отрядов.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3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579DCCB-5E15-445D-AC16-AA423D483E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3401" y="6356555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AA5B050-9D83-419B-AF16-C9BE644A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СОЦИАЛЬНЫХ КОМПЕТЕНЦИЙ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8CDC0AB-F1D2-484E-AA17-8814012A4D0D}"/>
              </a:ext>
            </a:extLst>
          </p:cNvPr>
          <p:cNvSpPr/>
          <p:nvPr/>
        </p:nvSpPr>
        <p:spPr>
          <a:xfrm>
            <a:off x="162233" y="988143"/>
            <a:ext cx="604684" cy="573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Студенческий совет транспортной отрасли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33FB152-712D-4AD9-8651-1C5E34B1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Интеллектуальные транспортные системы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Цифровые транспортные системы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Беспилотные технологии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Космические, спутниковые технологии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Новые виды транспорта (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МагЛев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вакуумный транспорт, новые виды топлива)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Мини-</a:t>
            </a:r>
            <a:r>
              <a:rPr lang="ru-RU" sz="2400" b="1" u="sn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форсайт</a:t>
            </a:r>
            <a:r>
              <a:rPr lang="ru-RU" sz="2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сессия: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Какие новые технологии, на ваш взгляд, будут определять лицо транспорта через 10 лет, через 15-20 лет?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Появление каких новых профессий они вызовут? 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6ECF020-71B7-4FA3-A5FC-A64244E96B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4035" y="6312310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2F8949-46E8-4EF8-9C95-F70D4B27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БУДУЩИЕ ТЕХНОЛОГИИ И КОМПЕТЕНЦИИ ДЛЯ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9508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AF288AF-1DCD-452D-9D3A-DF35CD4A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lang="ru-RU" sz="2400" b="1" dirty="0">
                <a:latin typeface="+mj-lt"/>
              </a:rPr>
              <a:t>Какие сочетания компетенций потребует транспорт в ближайшем и отдаленном будущем?</a:t>
            </a:r>
          </a:p>
          <a:p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Инженер по управлению движением  – </a:t>
            </a:r>
            <a:r>
              <a:rPr lang="en-US" sz="2400" b="1" dirty="0">
                <a:latin typeface="+mj-lt"/>
              </a:rPr>
              <a:t>IT-</a:t>
            </a:r>
            <a:r>
              <a:rPr lang="ru-RU" sz="2400" b="1" dirty="0">
                <a:latin typeface="+mj-lt"/>
              </a:rPr>
              <a:t>специалист</a:t>
            </a:r>
          </a:p>
          <a:p>
            <a:r>
              <a:rPr lang="ru-RU" sz="2400" b="1" dirty="0">
                <a:latin typeface="+mj-lt"/>
              </a:rPr>
              <a:t>Инженер-конструктор -  специалист по наноматериалам</a:t>
            </a:r>
          </a:p>
          <a:p>
            <a:r>
              <a:rPr lang="ru-RU" sz="2400" b="1" dirty="0">
                <a:latin typeface="+mj-lt"/>
              </a:rPr>
              <a:t>Специалист по управлению движением – специалист по космической навигации</a:t>
            </a:r>
          </a:p>
          <a:p>
            <a:r>
              <a:rPr lang="ru-RU" sz="2400" b="1" dirty="0">
                <a:latin typeface="+mj-lt"/>
              </a:rPr>
              <a:t>Специалист – экономист – специалист – по государственно-частному партнерству</a:t>
            </a:r>
          </a:p>
          <a:p>
            <a:r>
              <a:rPr lang="ru-RU" sz="2400" b="1" dirty="0">
                <a:latin typeface="+mj-lt"/>
              </a:rPr>
              <a:t>Специалист по организации процессов перевозок – логист</a:t>
            </a:r>
          </a:p>
          <a:p>
            <a:r>
              <a:rPr lang="ru-RU" sz="2400" b="1" dirty="0">
                <a:latin typeface="+mj-lt"/>
              </a:rPr>
              <a:t>???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52D31EE-D5AE-4040-B272-EAD5A0605F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790" y="6327058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A29BFA7-0A35-43A5-AE44-76371C88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КОМПЛЕКСНЫЕ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2096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AFC4AFB-9806-401D-AA0A-6FC7CD73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091824"/>
            <a:ext cx="11299291" cy="557753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Логистика</a:t>
            </a:r>
          </a:p>
          <a:p>
            <a:r>
              <a:rPr lang="ru-RU" sz="2400" b="1" dirty="0">
                <a:latin typeface="+mj-lt"/>
              </a:rPr>
              <a:t>Мультимодальные перевозки</a:t>
            </a:r>
          </a:p>
          <a:p>
            <a:r>
              <a:rPr lang="ru-RU" sz="2400" b="1" dirty="0">
                <a:latin typeface="+mj-lt"/>
              </a:rPr>
              <a:t>Комплексное транспортное освоение Арктических территорий</a:t>
            </a:r>
          </a:p>
          <a:p>
            <a:r>
              <a:rPr lang="ru-RU" sz="2400" b="1" dirty="0">
                <a:latin typeface="+mj-lt"/>
              </a:rPr>
              <a:t>Комплексная транспортная безопасность</a:t>
            </a:r>
          </a:p>
          <a:p>
            <a:r>
              <a:rPr lang="ru-RU" sz="2400" b="1" dirty="0">
                <a:latin typeface="+mj-lt"/>
              </a:rPr>
              <a:t>Инфраструктурные проекты</a:t>
            </a:r>
          </a:p>
          <a:p>
            <a:r>
              <a:rPr lang="ru-RU" sz="2400" b="1" dirty="0">
                <a:latin typeface="+mj-lt"/>
              </a:rPr>
              <a:t>Развитие и управление транспортными системами городов и регионов</a:t>
            </a:r>
          </a:p>
          <a:p>
            <a:r>
              <a:rPr lang="ru-RU" sz="2400" b="1" dirty="0">
                <a:latin typeface="+mj-lt"/>
              </a:rPr>
              <a:t>Цифровое моделирование транспортных систем</a:t>
            </a:r>
          </a:p>
          <a:p>
            <a:r>
              <a:rPr lang="ru-RU" sz="2400" b="1" dirty="0">
                <a:latin typeface="+mj-lt"/>
              </a:rPr>
              <a:t>Транспортное право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632ABFD-6C04-468E-833C-B2CA320122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1226" y="6356555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EC4D5A6-6BD0-4944-9DBD-844495B1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МНОГОПРОФИЛЬНЫЕ СИСТЕМНЫЕ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4689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632ABFD-6C04-468E-833C-B2CA320122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1226" y="6356555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EC4D5A6-6BD0-4944-9DBD-844495B1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ЗАДАЧИ СОЗДАНИЯ РОССИЙСКОГО УНИВЕРСИТЕТА ТРАНСПОРТА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116" y="998630"/>
            <a:ext cx="10081984" cy="56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F18036D-5165-4DE7-821A-8E74BF41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Предложения для обсуждения: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дополнить проводимые Минтрансом конкурсы работ молодых ученых и школьников транспортной отрасли отдельным конкурсом студенческих проектных работ, предложив номинации, общие для всех видов транспорта.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внести предложения по созданию отделения РАН по транспорту с широким участием научных школ вузов.</a:t>
            </a:r>
            <a:endParaRPr lang="ru-RU" sz="2400" dirty="0">
              <a:latin typeface="+mj-lt"/>
            </a:endParaRPr>
          </a:p>
          <a:p>
            <a:endParaRPr lang="ru-RU" sz="105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3367BD-E013-42F9-A212-D958A10183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5032" y="6282812"/>
            <a:ext cx="721608" cy="5899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/>
              <a:t>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71C800D-41D6-4EB5-A073-064C07A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119935"/>
            <a:ext cx="11194789" cy="644331"/>
          </a:xfrm>
        </p:spPr>
        <p:txBody>
          <a:bodyPr>
            <a:noAutofit/>
          </a:bodyPr>
          <a:lstStyle/>
          <a:p>
            <a:r>
              <a:rPr lang="ru-RU" b="1" dirty="0"/>
              <a:t>РАСШИРЕНИЕ ВОЗМОЖНОСТЕЙ ДЛЯ УЧАСТИЯ </a:t>
            </a:r>
            <a:br>
              <a:rPr lang="ru-RU" b="1" dirty="0"/>
            </a:br>
            <a:r>
              <a:rPr lang="ru-RU" b="1" dirty="0"/>
              <a:t>В ТВОРЧЕСКОЙ И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806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624</Words>
  <Application>Microsoft Office PowerPoint</Application>
  <PresentationFormat>Широкоэкранный</PresentationFormat>
  <Paragraphs>154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Candara</vt:lpstr>
      <vt:lpstr>Times New Roman</vt:lpstr>
      <vt:lpstr>Verdana</vt:lpstr>
      <vt:lpstr>1_Тема Office</vt:lpstr>
      <vt:lpstr>Презентация PowerPoint</vt:lpstr>
      <vt:lpstr>СОСТАВ АССОЦИАЦИИ ВУЗОВ ТРАНСПОРТА</vt:lpstr>
      <vt:lpstr>СИСТЕМА ОТРАСЛЕВОГО ТРАНСПОРТНОГО ОБРАЗОВАНИЯ</vt:lpstr>
      <vt:lpstr>РАЗВИТИЕ СОЦИАЛЬНЫХ КОМПЕТЕНЦИЙ </vt:lpstr>
      <vt:lpstr>БУДУЩИЕ ТЕХНОЛОГИИ И КОМПЕТЕНЦИИ ДЛЯ ТРАНСПОРТА</vt:lpstr>
      <vt:lpstr>КОМПЛЕКСНЫЕ КОМПЕТЕНЦИИ</vt:lpstr>
      <vt:lpstr>МНОГОПРОФИЛЬНЫЕ СИСТЕМНЫЕ КОМПЕТЕНЦИИ</vt:lpstr>
      <vt:lpstr>ЗАДАЧИ СОЗДАНИЯ РОССИЙСКОГО УНИВЕРСИТЕТА ТРАНСПОРТА</vt:lpstr>
      <vt:lpstr>РАСШИРЕНИЕ ВОЗМОЖНОСТЕЙ ДЛЯ УЧАСТИЯ  В ТВОРЧЕСКОЙ И ИССЛЕДОВАТЕЛЬСКОЙ ДЕЯТЕЛЬНОСТИ</vt:lpstr>
      <vt:lpstr>РОССИЙСКИЙ УНИВЕРСИТЕТ ТРАНСПОРТА</vt:lpstr>
      <vt:lpstr>ПРЕДЛОЖЕНИЯ ДЛЯ ОБСУЖДЕНИЯ: РЕЗЮМЕ  rutprojects@mail.ru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ezar</dc:creator>
  <cp:lastModifiedBy>user</cp:lastModifiedBy>
  <cp:revision>21</cp:revision>
  <dcterms:created xsi:type="dcterms:W3CDTF">2017-08-15T08:58:44Z</dcterms:created>
  <dcterms:modified xsi:type="dcterms:W3CDTF">2017-09-19T17:40:58Z</dcterms:modified>
</cp:coreProperties>
</file>